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MATLAB\complexity\EntropyM\MultiLevelWaveletEntrop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ocuments\MATLAB\complexity\EntropyM\MultiLevelWaveletEntrop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akurasi!$L$3</c:f>
              <c:strCache>
                <c:ptCount val="1"/>
                <c:pt idx="0">
                  <c:v>Haar</c:v>
                </c:pt>
              </c:strCache>
            </c:strRef>
          </c:tx>
          <c:cat>
            <c:strRef>
              <c:f>akurasi!$M$2:$R$2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akurasi!$M$3:$R$3</c:f>
              <c:numCache>
                <c:formatCode>General</c:formatCode>
                <c:ptCount val="6"/>
                <c:pt idx="0">
                  <c:v>62.620000000000012</c:v>
                </c:pt>
                <c:pt idx="1">
                  <c:v>56.56</c:v>
                </c:pt>
                <c:pt idx="2">
                  <c:v>62.620000000000012</c:v>
                </c:pt>
                <c:pt idx="3">
                  <c:v>48.48</c:v>
                </c:pt>
                <c:pt idx="4">
                  <c:v>55.5</c:v>
                </c:pt>
                <c:pt idx="5">
                  <c:v>46.46</c:v>
                </c:pt>
              </c:numCache>
            </c:numRef>
          </c:val>
        </c:ser>
        <c:ser>
          <c:idx val="1"/>
          <c:order val="1"/>
          <c:tx>
            <c:strRef>
              <c:f>akurasi!$L$4</c:f>
              <c:strCache>
                <c:ptCount val="1"/>
                <c:pt idx="0">
                  <c:v>Db2</c:v>
                </c:pt>
              </c:strCache>
            </c:strRef>
          </c:tx>
          <c:cat>
            <c:strRef>
              <c:f>akurasi!$M$2:$R$2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akurasi!$M$4:$R$4</c:f>
              <c:numCache>
                <c:formatCode>General</c:formatCode>
                <c:ptCount val="6"/>
                <c:pt idx="0">
                  <c:v>64.64</c:v>
                </c:pt>
                <c:pt idx="1">
                  <c:v>67.679999999999978</c:v>
                </c:pt>
                <c:pt idx="2">
                  <c:v>57.5</c:v>
                </c:pt>
                <c:pt idx="3">
                  <c:v>39.4</c:v>
                </c:pt>
                <c:pt idx="4">
                  <c:v>53.5</c:v>
                </c:pt>
                <c:pt idx="5">
                  <c:v>47.47</c:v>
                </c:pt>
              </c:numCache>
            </c:numRef>
          </c:val>
        </c:ser>
        <c:ser>
          <c:idx val="2"/>
          <c:order val="2"/>
          <c:tx>
            <c:strRef>
              <c:f>akurasi!$L$5</c:f>
              <c:strCache>
                <c:ptCount val="1"/>
                <c:pt idx="0">
                  <c:v>Db8</c:v>
                </c:pt>
              </c:strCache>
            </c:strRef>
          </c:tx>
          <c:cat>
            <c:strRef>
              <c:f>akurasi!$M$2:$R$2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akurasi!$M$5:$R$5</c:f>
              <c:numCache>
                <c:formatCode>General</c:formatCode>
                <c:ptCount val="6"/>
                <c:pt idx="0">
                  <c:v>50.5</c:v>
                </c:pt>
                <c:pt idx="1">
                  <c:v>59.6</c:v>
                </c:pt>
                <c:pt idx="2">
                  <c:v>72.73</c:v>
                </c:pt>
                <c:pt idx="3">
                  <c:v>44.44</c:v>
                </c:pt>
                <c:pt idx="4">
                  <c:v>61.61</c:v>
                </c:pt>
                <c:pt idx="5">
                  <c:v>50.51</c:v>
                </c:pt>
              </c:numCache>
            </c:numRef>
          </c:val>
        </c:ser>
        <c:ser>
          <c:idx val="3"/>
          <c:order val="3"/>
          <c:tx>
            <c:strRef>
              <c:f>akurasi!$L$6</c:f>
              <c:strCache>
                <c:ptCount val="1"/>
                <c:pt idx="0">
                  <c:v>Bior1.5</c:v>
                </c:pt>
              </c:strCache>
            </c:strRef>
          </c:tx>
          <c:cat>
            <c:strRef>
              <c:f>akurasi!$M$2:$R$2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akurasi!$M$6:$R$6</c:f>
              <c:numCache>
                <c:formatCode>General</c:formatCode>
                <c:ptCount val="6"/>
                <c:pt idx="0">
                  <c:v>69.7</c:v>
                </c:pt>
                <c:pt idx="1">
                  <c:v>66.669999999999987</c:v>
                </c:pt>
                <c:pt idx="2">
                  <c:v>55.56</c:v>
                </c:pt>
                <c:pt idx="3">
                  <c:v>41.41</c:v>
                </c:pt>
                <c:pt idx="4">
                  <c:v>56.57</c:v>
                </c:pt>
                <c:pt idx="5">
                  <c:v>53.53</c:v>
                </c:pt>
              </c:numCache>
            </c:numRef>
          </c:val>
        </c:ser>
        <c:ser>
          <c:idx val="4"/>
          <c:order val="4"/>
          <c:tx>
            <c:strRef>
              <c:f>akurasi!$L$7</c:f>
              <c:strCache>
                <c:ptCount val="1"/>
                <c:pt idx="0">
                  <c:v>Bior2.8</c:v>
                </c:pt>
              </c:strCache>
            </c:strRef>
          </c:tx>
          <c:cat>
            <c:strRef>
              <c:f>akurasi!$M$2:$R$2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akurasi!$M$7:$R$7</c:f>
              <c:numCache>
                <c:formatCode>General</c:formatCode>
                <c:ptCount val="6"/>
                <c:pt idx="0">
                  <c:v>68.69</c:v>
                </c:pt>
                <c:pt idx="1">
                  <c:v>67.679999999999978</c:v>
                </c:pt>
                <c:pt idx="2">
                  <c:v>60.61</c:v>
                </c:pt>
                <c:pt idx="3">
                  <c:v>60.61</c:v>
                </c:pt>
                <c:pt idx="4">
                  <c:v>61.61</c:v>
                </c:pt>
                <c:pt idx="5">
                  <c:v>40.4</c:v>
                </c:pt>
              </c:numCache>
            </c:numRef>
          </c:val>
        </c:ser>
        <c:shape val="box"/>
        <c:axId val="206219136"/>
        <c:axId val="208800384"/>
        <c:axId val="0"/>
      </c:bar3DChart>
      <c:catAx>
        <c:axId val="206219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Decomposition Level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208800384"/>
        <c:crosses val="autoZero"/>
        <c:auto val="1"/>
        <c:lblAlgn val="ctr"/>
        <c:lblOffset val="100"/>
      </c:catAx>
      <c:valAx>
        <c:axId val="2088003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Accuracy(%)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206219136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akurasi!$A$3</c:f>
              <c:strCache>
                <c:ptCount val="1"/>
                <c:pt idx="0">
                  <c:v>Haar</c:v>
                </c:pt>
              </c:strCache>
            </c:strRef>
          </c:tx>
          <c:cat>
            <c:strRef>
              <c:f>akurasi!$B$2:$G$2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akurasi!$B$3:$G$3</c:f>
              <c:numCache>
                <c:formatCode>General</c:formatCode>
                <c:ptCount val="6"/>
                <c:pt idx="0">
                  <c:v>62.63</c:v>
                </c:pt>
                <c:pt idx="1">
                  <c:v>80.81</c:v>
                </c:pt>
                <c:pt idx="2">
                  <c:v>91.92</c:v>
                </c:pt>
                <c:pt idx="3">
                  <c:v>91.92</c:v>
                </c:pt>
                <c:pt idx="4">
                  <c:v>91.92</c:v>
                </c:pt>
                <c:pt idx="5">
                  <c:v>92.93</c:v>
                </c:pt>
              </c:numCache>
            </c:numRef>
          </c:val>
        </c:ser>
        <c:ser>
          <c:idx val="1"/>
          <c:order val="1"/>
          <c:tx>
            <c:strRef>
              <c:f>akurasi!$A$4</c:f>
              <c:strCache>
                <c:ptCount val="1"/>
                <c:pt idx="0">
                  <c:v>Db2</c:v>
                </c:pt>
              </c:strCache>
            </c:strRef>
          </c:tx>
          <c:cat>
            <c:strRef>
              <c:f>akurasi!$B$2:$G$2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akurasi!$B$4:$G$4</c:f>
              <c:numCache>
                <c:formatCode>General</c:formatCode>
                <c:ptCount val="6"/>
                <c:pt idx="0">
                  <c:v>67.679999999999978</c:v>
                </c:pt>
                <c:pt idx="1">
                  <c:v>82.83</c:v>
                </c:pt>
                <c:pt idx="2">
                  <c:v>82.83</c:v>
                </c:pt>
                <c:pt idx="3">
                  <c:v>91.92</c:v>
                </c:pt>
                <c:pt idx="4">
                  <c:v>90.910000000000025</c:v>
                </c:pt>
                <c:pt idx="5">
                  <c:v>91.92</c:v>
                </c:pt>
              </c:numCache>
            </c:numRef>
          </c:val>
        </c:ser>
        <c:ser>
          <c:idx val="2"/>
          <c:order val="2"/>
          <c:tx>
            <c:strRef>
              <c:f>akurasi!$A$5</c:f>
              <c:strCache>
                <c:ptCount val="1"/>
                <c:pt idx="0">
                  <c:v>Db8</c:v>
                </c:pt>
              </c:strCache>
            </c:strRef>
          </c:tx>
          <c:cat>
            <c:strRef>
              <c:f>akurasi!$B$2:$G$2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akurasi!$B$5:$G$5</c:f>
              <c:numCache>
                <c:formatCode>General</c:formatCode>
                <c:ptCount val="6"/>
                <c:pt idx="0">
                  <c:v>50.51</c:v>
                </c:pt>
                <c:pt idx="1">
                  <c:v>80.81</c:v>
                </c:pt>
                <c:pt idx="2">
                  <c:v>89.9</c:v>
                </c:pt>
                <c:pt idx="3">
                  <c:v>91.92</c:v>
                </c:pt>
                <c:pt idx="4">
                  <c:v>91.92</c:v>
                </c:pt>
                <c:pt idx="5">
                  <c:v>91.92</c:v>
                </c:pt>
              </c:numCache>
            </c:numRef>
          </c:val>
        </c:ser>
        <c:ser>
          <c:idx val="3"/>
          <c:order val="3"/>
          <c:tx>
            <c:strRef>
              <c:f>akurasi!$A$6</c:f>
              <c:strCache>
                <c:ptCount val="1"/>
                <c:pt idx="0">
                  <c:v>Bior1.5</c:v>
                </c:pt>
              </c:strCache>
            </c:strRef>
          </c:tx>
          <c:cat>
            <c:strRef>
              <c:f>akurasi!$B$2:$G$2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akurasi!$B$6:$G$6</c:f>
              <c:numCache>
                <c:formatCode>General</c:formatCode>
                <c:ptCount val="6"/>
                <c:pt idx="0">
                  <c:v>72.72</c:v>
                </c:pt>
                <c:pt idx="1">
                  <c:v>83.84</c:v>
                </c:pt>
                <c:pt idx="2">
                  <c:v>93.940000000000026</c:v>
                </c:pt>
                <c:pt idx="3">
                  <c:v>91.92</c:v>
                </c:pt>
                <c:pt idx="4">
                  <c:v>91.92</c:v>
                </c:pt>
                <c:pt idx="5">
                  <c:v>89.9</c:v>
                </c:pt>
              </c:numCache>
            </c:numRef>
          </c:val>
        </c:ser>
        <c:ser>
          <c:idx val="4"/>
          <c:order val="4"/>
          <c:tx>
            <c:strRef>
              <c:f>akurasi!$A$7</c:f>
              <c:strCache>
                <c:ptCount val="1"/>
                <c:pt idx="0">
                  <c:v>Bior2.8</c:v>
                </c:pt>
              </c:strCache>
            </c:strRef>
          </c:tx>
          <c:cat>
            <c:strRef>
              <c:f>akurasi!$B$2:$G$2</c:f>
              <c:strCache>
                <c:ptCount val="6"/>
                <c:pt idx="0">
                  <c:v>N = 2</c:v>
                </c:pt>
                <c:pt idx="1">
                  <c:v>N = 3</c:v>
                </c:pt>
                <c:pt idx="2">
                  <c:v>N = 4</c:v>
                </c:pt>
                <c:pt idx="3">
                  <c:v>N = 5</c:v>
                </c:pt>
                <c:pt idx="4">
                  <c:v>N = 6</c:v>
                </c:pt>
                <c:pt idx="5">
                  <c:v>N = 7</c:v>
                </c:pt>
              </c:strCache>
            </c:strRef>
          </c:cat>
          <c:val>
            <c:numRef>
              <c:f>akurasi!$B$7:$G$7</c:f>
              <c:numCache>
                <c:formatCode>General</c:formatCode>
                <c:ptCount val="6"/>
                <c:pt idx="0">
                  <c:v>69.7</c:v>
                </c:pt>
                <c:pt idx="1">
                  <c:v>85.8</c:v>
                </c:pt>
                <c:pt idx="2">
                  <c:v>91.92</c:v>
                </c:pt>
                <c:pt idx="3">
                  <c:v>92.9</c:v>
                </c:pt>
                <c:pt idx="4">
                  <c:v>94.9</c:v>
                </c:pt>
                <c:pt idx="5">
                  <c:v>90.910000000000025</c:v>
                </c:pt>
              </c:numCache>
            </c:numRef>
          </c:val>
        </c:ser>
        <c:shape val="box"/>
        <c:axId val="111229568"/>
        <c:axId val="111231744"/>
        <c:axId val="0"/>
      </c:bar3DChart>
      <c:catAx>
        <c:axId val="1112295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Decomposition Level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111231744"/>
        <c:crosses val="autoZero"/>
        <c:auto val="1"/>
        <c:lblAlgn val="ctr"/>
        <c:lblOffset val="100"/>
      </c:catAx>
      <c:valAx>
        <c:axId val="1112317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Accuracy </a:t>
                </a:r>
                <a:r>
                  <a:rPr lang="en-US" dirty="0"/>
                  <a:t>(%)</a:t>
                </a:r>
              </a:p>
            </c:rich>
          </c:tx>
          <c:layout/>
        </c:title>
        <c:numFmt formatCode="General" sourceLinked="1"/>
        <c:tickLblPos val="nextTo"/>
        <c:crossAx val="111229568"/>
        <c:crosses val="autoZero"/>
        <c:crossBetween val="between"/>
      </c:valAx>
    </c:plotArea>
    <c:legend>
      <c:legendPos val="r"/>
      <c:layout/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933" y="413115"/>
            <a:ext cx="8511900" cy="114180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933" y="1583608"/>
            <a:ext cx="5148327" cy="165246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214" y="0"/>
            <a:ext cx="2127975" cy="63344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289" y="0"/>
            <a:ext cx="6246636" cy="6334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96" y="4406563"/>
            <a:ext cx="7772543" cy="136270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96" y="2906151"/>
            <a:ext cx="7772543" cy="150041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2394" indent="0">
              <a:buNone/>
              <a:defRPr sz="1600"/>
            </a:lvl2pPr>
            <a:lvl3pPr marL="824789" indent="0">
              <a:buNone/>
              <a:defRPr sz="1400"/>
            </a:lvl3pPr>
            <a:lvl4pPr marL="1237183" indent="0">
              <a:buNone/>
              <a:defRPr sz="1300"/>
            </a:lvl4pPr>
            <a:lvl5pPr marL="1649578" indent="0">
              <a:buNone/>
              <a:defRPr sz="1300"/>
            </a:lvl5pPr>
            <a:lvl6pPr marL="2061972" indent="0">
              <a:buNone/>
              <a:defRPr sz="1300"/>
            </a:lvl6pPr>
            <a:lvl7pPr marL="2474366" indent="0">
              <a:buNone/>
              <a:defRPr sz="1300"/>
            </a:lvl7pPr>
            <a:lvl8pPr marL="2886761" indent="0">
              <a:buNone/>
              <a:defRPr sz="1300"/>
            </a:lvl8pPr>
            <a:lvl9pPr marL="329915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155" y="1721313"/>
            <a:ext cx="3981373" cy="461312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816" y="1721313"/>
            <a:ext cx="3981373" cy="461312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29" y="273976"/>
            <a:ext cx="8228742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29" y="1534838"/>
            <a:ext cx="4040007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29" y="2174593"/>
            <a:ext cx="4040007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935" y="1534838"/>
            <a:ext cx="404143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935" y="2174593"/>
            <a:ext cx="404143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30" y="272542"/>
            <a:ext cx="3007481" cy="116188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7" y="272541"/>
            <a:ext cx="5111144" cy="58539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30" y="1434428"/>
            <a:ext cx="3007481" cy="46920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04" y="4801030"/>
            <a:ext cx="5487258" cy="56659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04" y="612502"/>
            <a:ext cx="5487258" cy="4115373"/>
          </a:xfrm>
        </p:spPr>
        <p:txBody>
          <a:bodyPr/>
          <a:lstStyle>
            <a:lvl1pPr marL="0" indent="0">
              <a:buNone/>
              <a:defRPr sz="2900"/>
            </a:lvl1pPr>
            <a:lvl2pPr marL="412394" indent="0">
              <a:buNone/>
              <a:defRPr sz="2500"/>
            </a:lvl2pPr>
            <a:lvl3pPr marL="824789" indent="0">
              <a:buNone/>
              <a:defRPr sz="2200"/>
            </a:lvl3pPr>
            <a:lvl4pPr marL="1237183" indent="0">
              <a:buNone/>
              <a:defRPr sz="1800"/>
            </a:lvl4pPr>
            <a:lvl5pPr marL="1649578" indent="0">
              <a:buNone/>
              <a:defRPr sz="1800"/>
            </a:lvl5pPr>
            <a:lvl6pPr marL="2061972" indent="0">
              <a:buNone/>
              <a:defRPr sz="1800"/>
            </a:lvl6pPr>
            <a:lvl7pPr marL="2474366" indent="0">
              <a:buNone/>
              <a:defRPr sz="1800"/>
            </a:lvl7pPr>
            <a:lvl8pPr marL="2886761" indent="0">
              <a:buNone/>
              <a:defRPr sz="1800"/>
            </a:lvl8pPr>
            <a:lvl9pPr marL="3299155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04" y="5367629"/>
            <a:ext cx="5487258" cy="804714"/>
          </a:xfrm>
        </p:spPr>
        <p:txBody>
          <a:bodyPr/>
          <a:lstStyle>
            <a:lvl1pPr marL="0" indent="0">
              <a:buNone/>
              <a:defRPr sz="1300"/>
            </a:lvl1pPr>
            <a:lvl2pPr marL="412394" indent="0">
              <a:buNone/>
              <a:defRPr sz="1100"/>
            </a:lvl2pPr>
            <a:lvl3pPr marL="824789" indent="0">
              <a:buNone/>
              <a:defRPr sz="900"/>
            </a:lvl3pPr>
            <a:lvl4pPr marL="1237183" indent="0">
              <a:buNone/>
              <a:defRPr sz="800"/>
            </a:lvl4pPr>
            <a:lvl5pPr marL="1649578" indent="0">
              <a:buNone/>
              <a:defRPr sz="800"/>
            </a:lvl5pPr>
            <a:lvl6pPr marL="2061972" indent="0">
              <a:buNone/>
              <a:defRPr sz="800"/>
            </a:lvl6pPr>
            <a:lvl7pPr marL="2474366" indent="0">
              <a:buNone/>
              <a:defRPr sz="800"/>
            </a:lvl7pPr>
            <a:lvl8pPr marL="2886761" indent="0">
              <a:buNone/>
              <a:defRPr sz="800"/>
            </a:lvl8pPr>
            <a:lvl9pPr marL="329915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289" y="0"/>
            <a:ext cx="8031389" cy="1143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155" y="1721313"/>
            <a:ext cx="8100034" cy="461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155" y="6538123"/>
            <a:ext cx="1181255" cy="31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11/22/2017</a:t>
            </a:fld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16109" y="6540991"/>
            <a:ext cx="2894504" cy="31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defTabSz="915001">
              <a:defRPr sz="1400"/>
            </a:lvl1pPr>
          </a:lstStyle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40991"/>
            <a:ext cx="563456" cy="31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915001">
              <a:defRPr sz="14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5001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defTabSz="915001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defTabSz="915001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defTabSz="915001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defTabSz="915001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12394" algn="l" defTabSz="915001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824789" algn="l" defTabSz="915001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237183" algn="l" defTabSz="915001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649578" algn="l" defTabSz="915001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231" indent="-342231" algn="l" defTabSz="915001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3170" indent="-286385" algn="l" defTabSz="915001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676" indent="-227677" algn="l" defTabSz="915001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461" indent="-227677" algn="l" defTabSz="915001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677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70071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82465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94860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707254" indent="-229108" algn="l" defTabSz="915001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2394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4789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7183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9578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74366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86761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9155" algn="l" defTabSz="8247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n.ucc.nau.edu/~daa/heartlung/breathsounds/contents.html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ed.ucla.edu/wilkes/lungintro.htm" TargetMode="External"/><Relationship Id="rId4" Type="http://schemas.openxmlformats.org/officeDocument/2006/relationships/hyperlink" Target="http://www.rale.ca/Repository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932" y="413115"/>
            <a:ext cx="8709467" cy="729885"/>
          </a:xfrm>
        </p:spPr>
        <p:txBody>
          <a:bodyPr/>
          <a:lstStyle/>
          <a:p>
            <a:r>
              <a:rPr lang="en-US" dirty="0" smtClean="0"/>
              <a:t>Multilevel Wavelet Packet Entropy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5148327" cy="1652461"/>
          </a:xfrm>
        </p:spPr>
        <p:txBody>
          <a:bodyPr/>
          <a:lstStyle/>
          <a:p>
            <a:r>
              <a:rPr lang="en-US" dirty="0" smtClean="0"/>
              <a:t>A New Strategy for Lung Sound Feature Extraction Based on Wavelet Entropy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0" y="4267200"/>
            <a:ext cx="9525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l" defTabSz="91500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Achmad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Rizal,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Risanuri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Hidayat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Hanung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Nugroho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500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500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Electrical Engineering and Information Technology,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Gadjah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500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of Electrical Engineering, Telkom University</a:t>
            </a:r>
          </a:p>
          <a:p>
            <a:pPr marL="0" marR="0" lvl="0" indent="0" algn="l" defTabSz="915001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rizal.s3te14@mail.ugm.ac.id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 descr="C:\Users\Admin\Pictures\Gadjah_Mada_University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1524000" cy="1524000"/>
          </a:xfrm>
          <a:prstGeom prst="rect">
            <a:avLst/>
          </a:prstGeom>
          <a:noFill/>
        </p:spPr>
      </p:pic>
      <p:pic>
        <p:nvPicPr>
          <p:cNvPr id="6" name="Picture 3" descr="C:\Users\Admin\Pictures\283px-Telkom_University_Logo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5908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</p:txBody>
      </p:sp>
      <p:pic>
        <p:nvPicPr>
          <p:cNvPr id="4" name="Picture 3" descr="strido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1066800"/>
            <a:ext cx="4114800" cy="1600200"/>
          </a:xfrm>
          <a:prstGeom prst="rect">
            <a:avLst/>
          </a:prstGeom>
        </p:spPr>
      </p:pic>
      <p:pic>
        <p:nvPicPr>
          <p:cNvPr id="5" name="Picture 4" descr="PleuralRub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0" y="1143000"/>
            <a:ext cx="3657600" cy="1600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41133" y="26670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stridor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27432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Pleural rub</a:t>
            </a:r>
            <a:endParaRPr lang="en-US" dirty="0"/>
          </a:p>
        </p:txBody>
      </p:sp>
      <p:pic>
        <p:nvPicPr>
          <p:cNvPr id="8" name="Picture 7" descr="Fitur.jpg"/>
          <p:cNvPicPr/>
          <p:nvPr/>
        </p:nvPicPr>
        <p:blipFill>
          <a:blip r:embed="rId4" cstate="print"/>
          <a:srcRect l="3993" r="5858"/>
          <a:stretch>
            <a:fillRect/>
          </a:stretch>
        </p:blipFill>
        <p:spPr>
          <a:xfrm>
            <a:off x="1143000" y="3048000"/>
            <a:ext cx="6781800" cy="3505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WPE (70.71% Bior2.8, N = 1)</a:t>
            </a:r>
            <a:endParaRPr lang="en-US" dirty="0"/>
          </a:p>
        </p:txBody>
      </p:sp>
      <p:pic>
        <p:nvPicPr>
          <p:cNvPr id="4" name="Picture 3" descr="Akurasi tiap leve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362200"/>
            <a:ext cx="746760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MWPE (97.98 %. DB8, N = 4 - 7)</a:t>
            </a:r>
            <a:endParaRPr lang="en-US" dirty="0"/>
          </a:p>
        </p:txBody>
      </p:sp>
      <p:pic>
        <p:nvPicPr>
          <p:cNvPr id="5" name="Picture 4" descr="Akurasi Total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2286001"/>
            <a:ext cx="73152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MWPE </a:t>
            </a:r>
            <a:r>
              <a:rPr lang="en-US" dirty="0" smtClean="0">
                <a:sym typeface="Wingdings" pitchFamily="2" charset="2"/>
              </a:rPr>
              <a:t> information of signal complexity in </a:t>
            </a:r>
            <a:r>
              <a:rPr lang="en-US" dirty="0" err="1" smtClean="0">
                <a:sym typeface="Wingdings" pitchFamily="2" charset="2"/>
              </a:rPr>
              <a:t>multiresolution</a:t>
            </a:r>
            <a:r>
              <a:rPr lang="en-US" dirty="0" smtClean="0">
                <a:sym typeface="Wingdings" pitchFamily="2" charset="2"/>
              </a:rPr>
              <a:t> domain</a:t>
            </a:r>
          </a:p>
          <a:p>
            <a:r>
              <a:rPr lang="en-US" dirty="0" smtClean="0">
                <a:sym typeface="Wingdings" pitchFamily="2" charset="2"/>
              </a:rPr>
              <a:t>Higher level decomposition ≠ higher accuracy</a:t>
            </a:r>
          </a:p>
          <a:p>
            <a:r>
              <a:rPr lang="en-US" dirty="0" smtClean="0">
                <a:sym typeface="Wingdings" pitchFamily="2" charset="2"/>
              </a:rPr>
              <a:t>For lung sound analysis  N = 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wavelet entropy (WE)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DWT </a:t>
            </a:r>
          </a:p>
          <a:p>
            <a:r>
              <a:rPr lang="en-US" dirty="0" smtClean="0"/>
              <a:t>wavelet packet entropy (WPD) </a:t>
            </a:r>
            <a:r>
              <a:rPr lang="en-US" dirty="0" smtClean="0">
                <a:sym typeface="Wingdings" pitchFamily="2" charset="2"/>
              </a:rPr>
              <a:t> WPD</a:t>
            </a:r>
          </a:p>
          <a:p>
            <a:r>
              <a:rPr lang="en-US" dirty="0" smtClean="0">
                <a:sym typeface="Wingdings" pitchFamily="2" charset="2"/>
              </a:rPr>
              <a:t>MWPE  WPD using N decomposition level</a:t>
            </a:r>
          </a:p>
          <a:p>
            <a:r>
              <a:rPr lang="en-US" dirty="0" smtClean="0">
                <a:sym typeface="Wingdings" pitchFamily="2" charset="2"/>
              </a:rPr>
              <a:t>MWPE  higher accuracy than WPE</a:t>
            </a:r>
          </a:p>
          <a:p>
            <a:r>
              <a:rPr lang="en-US" dirty="0" smtClean="0">
                <a:sym typeface="Wingdings" pitchFamily="2" charset="2"/>
              </a:rPr>
              <a:t>Next study  MWPE for other biological signal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Selected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[A. </a:t>
            </a:r>
            <a:r>
              <a:rPr lang="en-US" sz="1800" dirty="0" err="1" smtClean="0"/>
              <a:t>Kandaswamy</a:t>
            </a:r>
            <a:r>
              <a:rPr lang="en-US" sz="1800" dirty="0" smtClean="0"/>
              <a:t>, C. S. Kumar, R. P. </a:t>
            </a:r>
            <a:r>
              <a:rPr lang="en-US" sz="1800" dirty="0" err="1" smtClean="0"/>
              <a:t>Ramanathan</a:t>
            </a:r>
            <a:r>
              <a:rPr lang="en-US" sz="1800" dirty="0" smtClean="0"/>
              <a:t>, S. </a:t>
            </a:r>
            <a:r>
              <a:rPr lang="en-US" sz="1800" dirty="0" err="1" smtClean="0"/>
              <a:t>Jayaraman</a:t>
            </a:r>
            <a:r>
              <a:rPr lang="en-US" sz="1800" dirty="0" smtClean="0"/>
              <a:t>, and N. </a:t>
            </a:r>
            <a:r>
              <a:rPr lang="en-US" sz="1800" dirty="0" err="1" smtClean="0"/>
              <a:t>Malmurugan</a:t>
            </a:r>
            <a:r>
              <a:rPr lang="en-US" sz="1800" dirty="0" smtClean="0"/>
              <a:t>, “Neural classification of lung sounds using wavelet coefficients.,” </a:t>
            </a:r>
            <a:r>
              <a:rPr lang="en-US" sz="1800" i="1" dirty="0" err="1" smtClean="0"/>
              <a:t>Comput</a:t>
            </a:r>
            <a:r>
              <a:rPr lang="en-US" sz="1800" i="1" dirty="0" smtClean="0"/>
              <a:t>. Biol. Med.</a:t>
            </a:r>
            <a:r>
              <a:rPr lang="en-US" sz="1800" dirty="0" smtClean="0"/>
              <a:t>, vol. 34, no. 6, pp. 523–37, Sep. 2004.</a:t>
            </a:r>
          </a:p>
          <a:p>
            <a:r>
              <a:rPr lang="en-US" sz="1800" dirty="0" smtClean="0"/>
              <a:t>[A. </a:t>
            </a:r>
            <a:r>
              <a:rPr lang="en-US" sz="1800" dirty="0" err="1" smtClean="0"/>
              <a:t>Hashemi</a:t>
            </a:r>
            <a:r>
              <a:rPr lang="en-US" sz="1800" dirty="0" smtClean="0"/>
              <a:t>, H. </a:t>
            </a:r>
            <a:r>
              <a:rPr lang="en-US" sz="1800" dirty="0" err="1" smtClean="0"/>
              <a:t>Arabalibiek</a:t>
            </a:r>
            <a:r>
              <a:rPr lang="en-US" sz="1800" dirty="0" smtClean="0"/>
              <a:t>, and K. </a:t>
            </a:r>
            <a:r>
              <a:rPr lang="en-US" sz="1800" dirty="0" err="1" smtClean="0"/>
              <a:t>Agin</a:t>
            </a:r>
            <a:r>
              <a:rPr lang="en-US" sz="1800" dirty="0" smtClean="0"/>
              <a:t>, “Classification of Wheeze Sounds Using Wavelets and Neural Networks,” in </a:t>
            </a:r>
            <a:r>
              <a:rPr lang="en-US" sz="1800" i="1" dirty="0" smtClean="0"/>
              <a:t>International Conference on Biomedical Engineering and Technology (2011)</a:t>
            </a:r>
            <a:r>
              <a:rPr lang="en-US" sz="1800" dirty="0" smtClean="0"/>
              <a:t>, 2011, vol. 11, pp. 127–131.</a:t>
            </a:r>
          </a:p>
          <a:p>
            <a:r>
              <a:rPr lang="en-US" sz="1800" dirty="0" smtClean="0"/>
              <a:t>A. Rizal, R. </a:t>
            </a:r>
            <a:r>
              <a:rPr lang="en-US" sz="1800" dirty="0" err="1" smtClean="0"/>
              <a:t>Hidayat</a:t>
            </a:r>
            <a:r>
              <a:rPr lang="en-US" sz="1800" dirty="0" smtClean="0"/>
              <a:t>, and H. A. </a:t>
            </a:r>
            <a:r>
              <a:rPr lang="en-US" sz="1800" dirty="0" err="1" smtClean="0"/>
              <a:t>Nugroho</a:t>
            </a:r>
            <a:r>
              <a:rPr lang="en-US" sz="1800" dirty="0" smtClean="0"/>
              <a:t>, “</a:t>
            </a:r>
            <a:r>
              <a:rPr lang="en-US" sz="1800" dirty="0" err="1" smtClean="0"/>
              <a:t>Multiresolution</a:t>
            </a:r>
            <a:r>
              <a:rPr lang="en-US" sz="1800" dirty="0" smtClean="0"/>
              <a:t> Modified Grey Level Difference for Respiratory Sound Classification,” </a:t>
            </a:r>
            <a:r>
              <a:rPr lang="en-US" sz="1800" i="1" dirty="0" smtClean="0"/>
              <a:t>Adv. Sci. </a:t>
            </a:r>
            <a:r>
              <a:rPr lang="en-US" sz="1800" i="1" dirty="0" err="1" smtClean="0"/>
              <a:t>Lett</a:t>
            </a:r>
            <a:r>
              <a:rPr lang="en-US" sz="1800" i="1" dirty="0" smtClean="0"/>
              <a:t>.,</a:t>
            </a:r>
            <a:r>
              <a:rPr lang="en-US" sz="1800" dirty="0" smtClean="0"/>
              <a:t> </a:t>
            </a:r>
            <a:r>
              <a:rPr lang="en-US" sz="1800" dirty="0" err="1" smtClean="0"/>
              <a:t>vol</a:t>
            </a:r>
            <a:r>
              <a:rPr lang="en-US" sz="1800" dirty="0" smtClean="0"/>
              <a:t> 23, no 5, pp 3972–3974, May 2017. </a:t>
            </a:r>
          </a:p>
          <a:p>
            <a:r>
              <a:rPr lang="en-US" sz="1800" dirty="0" smtClean="0"/>
              <a:t>O. A. </a:t>
            </a:r>
            <a:r>
              <a:rPr lang="en-US" sz="1800" dirty="0" err="1" smtClean="0"/>
              <a:t>Rosso</a:t>
            </a:r>
            <a:r>
              <a:rPr lang="en-US" sz="1800" dirty="0" smtClean="0"/>
              <a:t>, S. Blanco, J. </a:t>
            </a:r>
            <a:r>
              <a:rPr lang="en-US" sz="1800" dirty="0" err="1" smtClean="0"/>
              <a:t>Yordanova</a:t>
            </a:r>
            <a:r>
              <a:rPr lang="en-US" sz="1800" dirty="0" smtClean="0"/>
              <a:t>, V. </a:t>
            </a:r>
            <a:r>
              <a:rPr lang="en-US" sz="1800" dirty="0" err="1" smtClean="0"/>
              <a:t>Kolev</a:t>
            </a:r>
            <a:r>
              <a:rPr lang="en-US" sz="1800" dirty="0" smtClean="0"/>
              <a:t>, A. </a:t>
            </a:r>
            <a:r>
              <a:rPr lang="en-US" sz="1800" dirty="0" err="1" smtClean="0"/>
              <a:t>Figliola</a:t>
            </a:r>
            <a:r>
              <a:rPr lang="en-US" sz="1800" dirty="0" smtClean="0"/>
              <a:t>, M. </a:t>
            </a:r>
            <a:r>
              <a:rPr lang="en-US" sz="1800" dirty="0" err="1" smtClean="0"/>
              <a:t>Schu</a:t>
            </a:r>
            <a:r>
              <a:rPr lang="en-US" sz="1800" dirty="0" smtClean="0"/>
              <a:t>, and E. Bas, “Wavelet entropy : a new tool for analysis of short duration brain electrical signals,” </a:t>
            </a:r>
            <a:r>
              <a:rPr lang="en-US" sz="1800" i="1" dirty="0" smtClean="0"/>
              <a:t>J. </a:t>
            </a:r>
            <a:r>
              <a:rPr lang="en-US" sz="1800" i="1" dirty="0" err="1" smtClean="0"/>
              <a:t>Neurosci</a:t>
            </a:r>
            <a:r>
              <a:rPr lang="en-US" sz="1800" i="1" dirty="0" smtClean="0"/>
              <a:t>. Methods</a:t>
            </a:r>
            <a:r>
              <a:rPr lang="en-US" sz="1800" dirty="0" smtClean="0"/>
              <a:t>, vol. 105, pp. 65–75, 2001.</a:t>
            </a:r>
          </a:p>
          <a:p>
            <a:r>
              <a:rPr lang="en-US" sz="1800" dirty="0" smtClean="0"/>
              <a:t>F. </a:t>
            </a:r>
            <a:r>
              <a:rPr lang="en-US" sz="1800" dirty="0" err="1" smtClean="0"/>
              <a:t>Safara</a:t>
            </a:r>
            <a:r>
              <a:rPr lang="en-US" sz="1800" dirty="0" smtClean="0"/>
              <a:t>, S. </a:t>
            </a:r>
            <a:r>
              <a:rPr lang="en-US" sz="1800" dirty="0" err="1" smtClean="0"/>
              <a:t>Doraisamy</a:t>
            </a:r>
            <a:r>
              <a:rPr lang="en-US" sz="1800" dirty="0" smtClean="0"/>
              <a:t>, A. </a:t>
            </a:r>
            <a:r>
              <a:rPr lang="en-US" sz="1800" dirty="0" err="1" smtClean="0"/>
              <a:t>Azman</a:t>
            </a:r>
            <a:r>
              <a:rPr lang="en-US" sz="1800" dirty="0" smtClean="0"/>
              <a:t>, A. </a:t>
            </a:r>
            <a:r>
              <a:rPr lang="en-US" sz="1800" dirty="0" err="1" smtClean="0"/>
              <a:t>Jantan</a:t>
            </a:r>
            <a:r>
              <a:rPr lang="en-US" sz="1800" dirty="0" smtClean="0"/>
              <a:t>, and S. </a:t>
            </a:r>
            <a:r>
              <a:rPr lang="en-US" sz="1800" dirty="0" err="1" smtClean="0"/>
              <a:t>Ranga</a:t>
            </a:r>
            <a:r>
              <a:rPr lang="en-US" sz="1800" dirty="0" smtClean="0"/>
              <a:t>, “Wavelet packet entropy for heart murmurs classification,” </a:t>
            </a:r>
            <a:r>
              <a:rPr lang="en-US" sz="1800" i="1" dirty="0" smtClean="0"/>
              <a:t>Adv. Bioinformatics</a:t>
            </a:r>
            <a:r>
              <a:rPr lang="en-US" sz="1800" dirty="0" smtClean="0"/>
              <a:t>, vol. 2012, 2012.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Wavelet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00034" cy="4613120"/>
          </a:xfrm>
        </p:spPr>
        <p:txBody>
          <a:bodyPr/>
          <a:lstStyle/>
          <a:p>
            <a:r>
              <a:rPr lang="en-US" dirty="0" smtClean="0"/>
              <a:t>Single level WE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81000" y="19050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Wavelet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00034" cy="4613120"/>
          </a:xfrm>
        </p:spPr>
        <p:txBody>
          <a:bodyPr/>
          <a:lstStyle/>
          <a:p>
            <a:r>
              <a:rPr lang="en-US" dirty="0" smtClean="0"/>
              <a:t>MWE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1981200"/>
          <a:ext cx="8077199" cy="433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Biological signal </a:t>
            </a:r>
            <a:r>
              <a:rPr lang="en-US" dirty="0" smtClean="0">
                <a:sym typeface="Wingdings" pitchFamily="2" charset="2"/>
              </a:rPr>
              <a:t> structural richness (Costa, 2005)</a:t>
            </a:r>
          </a:p>
          <a:p>
            <a:r>
              <a:rPr lang="en-US" dirty="0" smtClean="0"/>
              <a:t>Lung sound </a:t>
            </a:r>
            <a:r>
              <a:rPr lang="en-US" dirty="0" smtClean="0">
                <a:sym typeface="Wingdings" pitchFamily="2" charset="2"/>
              </a:rPr>
              <a:t> respiration process  complex system  complex signal (</a:t>
            </a:r>
            <a:r>
              <a:rPr lang="en-US" dirty="0" err="1" smtClean="0">
                <a:sym typeface="Wingdings" pitchFamily="2" charset="2"/>
              </a:rPr>
              <a:t>Kitaoka</a:t>
            </a:r>
            <a:r>
              <a:rPr lang="en-US" dirty="0" smtClean="0">
                <a:sym typeface="Wingdings" pitchFamily="2" charset="2"/>
              </a:rPr>
              <a:t>, 1999)</a:t>
            </a:r>
          </a:p>
          <a:p>
            <a:r>
              <a:rPr lang="en-US" dirty="0" smtClean="0">
                <a:sym typeface="Wingdings" pitchFamily="2" charset="2"/>
              </a:rPr>
              <a:t>Some signal complexity metrics: </a:t>
            </a:r>
            <a:r>
              <a:rPr lang="en-US" dirty="0" err="1" smtClean="0">
                <a:sym typeface="Wingdings" pitchFamily="2" charset="2"/>
              </a:rPr>
              <a:t>Hjorth</a:t>
            </a:r>
            <a:r>
              <a:rPr lang="en-US" dirty="0" smtClean="0">
                <a:sym typeface="Wingdings" pitchFamily="2" charset="2"/>
              </a:rPr>
              <a:t> descriptor, fractal dimension, correlation dimension, entropy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Entropies: Shannon, </a:t>
            </a:r>
            <a:r>
              <a:rPr lang="en-US" dirty="0" err="1" smtClean="0">
                <a:sym typeface="Wingdings" pitchFamily="2" charset="2"/>
              </a:rPr>
              <a:t>Renyi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Tsallis</a:t>
            </a:r>
            <a:r>
              <a:rPr lang="en-US" dirty="0" smtClean="0">
                <a:sym typeface="Wingdings" pitchFamily="2" charset="2"/>
              </a:rPr>
              <a:t>, Spectral Entropy, Wavelet Entropy, Sample Entropy, Approximate entropy, Permutation entropy</a:t>
            </a:r>
          </a:p>
          <a:p>
            <a:r>
              <a:rPr lang="en-US" dirty="0" smtClean="0">
                <a:sym typeface="Wingdings" pitchFamily="2" charset="2"/>
              </a:rPr>
              <a:t>Wavelet analysis + entropy = wavelet entropy / WE (</a:t>
            </a:r>
            <a:r>
              <a:rPr lang="en-US" dirty="0" err="1" smtClean="0">
                <a:sym typeface="Wingdings" pitchFamily="2" charset="2"/>
              </a:rPr>
              <a:t>Rosso</a:t>
            </a:r>
            <a:r>
              <a:rPr lang="en-US" dirty="0" smtClean="0">
                <a:sym typeface="Wingdings" pitchFamily="2" charset="2"/>
              </a:rPr>
              <a:t>, 2001)</a:t>
            </a:r>
          </a:p>
          <a:p>
            <a:r>
              <a:rPr lang="en-US" dirty="0" smtClean="0">
                <a:sym typeface="Wingdings" pitchFamily="2" charset="2"/>
              </a:rPr>
              <a:t>Some WE extension : wavelet packet entropy (</a:t>
            </a:r>
            <a:r>
              <a:rPr lang="en-US" dirty="0" err="1" smtClean="0">
                <a:sym typeface="Wingdings" pitchFamily="2" charset="2"/>
              </a:rPr>
              <a:t>Safara</a:t>
            </a:r>
            <a:r>
              <a:rPr lang="en-US" dirty="0" smtClean="0">
                <a:sym typeface="Wingdings" pitchFamily="2" charset="2"/>
              </a:rPr>
              <a:t>, 2012)(Chen, 2015)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155" y="1524000"/>
            <a:ext cx="8100034" cy="4810433"/>
          </a:xfrm>
        </p:spPr>
        <p:txBody>
          <a:bodyPr/>
          <a:lstStyle/>
          <a:p>
            <a:r>
              <a:rPr lang="en-US" dirty="0" smtClean="0"/>
              <a:t>Some WPE variations:</a:t>
            </a:r>
          </a:p>
          <a:p>
            <a:pPr>
              <a:buNone/>
            </a:pPr>
            <a:r>
              <a:rPr lang="en-US" dirty="0" smtClean="0"/>
              <a:t>	WPD + Perm entropy  (Yan, 2009)</a:t>
            </a:r>
          </a:p>
          <a:p>
            <a:pPr>
              <a:buNone/>
            </a:pPr>
            <a:r>
              <a:rPr lang="en-US" dirty="0" smtClean="0"/>
              <a:t>	WPE (using Shannon, TE and RE) (</a:t>
            </a:r>
            <a:r>
              <a:rPr lang="en-US" dirty="0" err="1" smtClean="0"/>
              <a:t>Li&amp;Zhou</a:t>
            </a:r>
            <a:r>
              <a:rPr lang="en-US" dirty="0" smtClean="0"/>
              <a:t> 2016)</a:t>
            </a:r>
          </a:p>
          <a:p>
            <a:pPr>
              <a:buNone/>
            </a:pPr>
            <a:r>
              <a:rPr lang="en-US" dirty="0" smtClean="0"/>
              <a:t>	Wavelet time entropy (2014)</a:t>
            </a:r>
          </a:p>
          <a:p>
            <a:pPr>
              <a:buNone/>
            </a:pPr>
            <a:r>
              <a:rPr lang="en-US" dirty="0" smtClean="0"/>
              <a:t>Proposed method:</a:t>
            </a:r>
          </a:p>
          <a:p>
            <a:pPr>
              <a:buNone/>
            </a:pPr>
            <a:r>
              <a:rPr lang="en-US" dirty="0" smtClean="0"/>
              <a:t>Multilevel wavelet packet entropy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energy of D</a:t>
            </a:r>
            <a:r>
              <a:rPr lang="en-US" sz="2400" baseline="-25000" dirty="0" smtClean="0"/>
              <a:t>1</a:t>
            </a:r>
          </a:p>
          <a:p>
            <a:r>
              <a:rPr lang="en-US" sz="2400" dirty="0" smtClean="0"/>
              <a:t>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energy of D</a:t>
            </a:r>
            <a:r>
              <a:rPr lang="en-US" sz="2400" baseline="-25000" dirty="0" smtClean="0"/>
              <a:t>2</a:t>
            </a:r>
          </a:p>
          <a:p>
            <a:r>
              <a:rPr lang="en-US" sz="2400" dirty="0" smtClean="0"/>
              <a:t>E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energy of D</a:t>
            </a:r>
            <a:r>
              <a:rPr lang="en-US" sz="2400" baseline="-25000" dirty="0" smtClean="0"/>
              <a:t>3</a:t>
            </a:r>
          </a:p>
          <a:p>
            <a:r>
              <a:rPr lang="en-US" sz="2400" dirty="0" smtClean="0"/>
              <a:t>E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= energy of A</a:t>
            </a:r>
            <a:r>
              <a:rPr lang="en-US" sz="2400" baseline="-25000" dirty="0" smtClean="0"/>
              <a:t>3</a:t>
            </a:r>
          </a:p>
          <a:p>
            <a:r>
              <a:rPr lang="en-US" sz="2400" dirty="0" err="1" smtClean="0"/>
              <a:t>E</a:t>
            </a:r>
            <a:r>
              <a:rPr lang="en-US" sz="2400" baseline="-25000" dirty="0" err="1" smtClean="0"/>
              <a:t>tot</a:t>
            </a:r>
            <a:r>
              <a:rPr lang="en-US" sz="2400" dirty="0" smtClean="0"/>
              <a:t> = ∑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i</a:t>
            </a:r>
            <a:r>
              <a:rPr lang="en-US" sz="2400" baseline="-25000" dirty="0" smtClean="0"/>
              <a:t>      </a:t>
            </a:r>
            <a:r>
              <a:rPr lang="en-US" sz="2400" dirty="0" err="1" smtClean="0"/>
              <a:t>i</a:t>
            </a:r>
            <a:r>
              <a:rPr lang="en-US" sz="2400" dirty="0" smtClean="0"/>
              <a:t> = 1,…,4</a:t>
            </a:r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 smtClean="0"/>
          </a:p>
          <a:p>
            <a:endParaRPr lang="en-US" baseline="-250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3931065" y="1676400"/>
          <a:ext cx="5212935" cy="3048000"/>
        </p:xfrm>
        <a:graphic>
          <a:graphicData uri="http://schemas.openxmlformats.org/presentationml/2006/ole">
            <p:oleObj spid="_x0000_s15361" name="Visio" r:id="rId3" imgW="3489123" imgH="2586736" progId="Visio.Drawing.11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334000"/>
            <a:ext cx="1752600" cy="649574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334000"/>
            <a:ext cx="2722420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Packet Entropy</a:t>
            </a:r>
            <a:endParaRPr lang="en-US" dirty="0"/>
          </a:p>
        </p:txBody>
      </p:sp>
      <p:pic>
        <p:nvPicPr>
          <p:cNvPr id="4" name="Picture 3" descr="Gambar 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9200" y="1676400"/>
            <a:ext cx="6400800" cy="2057400"/>
          </a:xfrm>
          <a:prstGeom prst="rect">
            <a:avLst/>
          </a:prstGeom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114800"/>
            <a:ext cx="2209800" cy="73660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876800"/>
            <a:ext cx="1676400" cy="763929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038600"/>
            <a:ext cx="1219200" cy="670560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953000"/>
            <a:ext cx="2286000" cy="457200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867400"/>
            <a:ext cx="6057900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&amp;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rocess.jpg"/>
          <p:cNvPicPr/>
          <p:nvPr/>
        </p:nvPicPr>
        <p:blipFill>
          <a:blip r:embed="rId2" cstate="print"/>
          <a:srcRect t="30947" b="33684"/>
          <a:stretch>
            <a:fillRect/>
          </a:stretch>
        </p:blipFill>
        <p:spPr>
          <a:xfrm>
            <a:off x="609600" y="2514600"/>
            <a:ext cx="79248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and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Format *.wav, </a:t>
            </a:r>
            <a:r>
              <a:rPr lang="en-US" dirty="0" err="1" smtClean="0"/>
              <a:t>fs</a:t>
            </a:r>
            <a:r>
              <a:rPr lang="en-US" dirty="0" smtClean="0"/>
              <a:t>= 8000Hz, 1 respiration cycle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6457792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8200" y="5562600"/>
            <a:ext cx="723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http://jan.ucc.nau.edu/~daa/heartlung/breathsounds/contents.html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4"/>
              </a:rPr>
              <a:t>http://www.rale.ca/Repository.htm</a:t>
            </a:r>
            <a:r>
              <a:rPr lang="en-US" dirty="0" smtClean="0"/>
              <a:t>. </a:t>
            </a:r>
          </a:p>
          <a:p>
            <a:r>
              <a:rPr lang="en-US" dirty="0" smtClean="0">
                <a:hlinkClick r:id="rId5"/>
              </a:rPr>
              <a:t>http://www.med.ucla.edu/wilkes/lungintro.htm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and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MWPE</a:t>
            </a:r>
          </a:p>
          <a:p>
            <a:r>
              <a:rPr lang="en-US" dirty="0" smtClean="0"/>
              <a:t>Mother wavelet: </a:t>
            </a:r>
            <a:r>
              <a:rPr lang="en-US" dirty="0" err="1" smtClean="0"/>
              <a:t>Haar</a:t>
            </a:r>
            <a:r>
              <a:rPr lang="en-US" dirty="0" smtClean="0"/>
              <a:t>, Db2, Db8, Bior1.3, Bior2.8</a:t>
            </a:r>
          </a:p>
          <a:p>
            <a:r>
              <a:rPr lang="en-US" dirty="0" smtClean="0"/>
              <a:t>Decomposition level: 1-7</a:t>
            </a:r>
          </a:p>
          <a:p>
            <a:pPr>
              <a:buNone/>
            </a:pPr>
            <a:r>
              <a:rPr lang="en-US" dirty="0" smtClean="0"/>
              <a:t>Classifier : Multilayer </a:t>
            </a:r>
            <a:r>
              <a:rPr lang="en-US" dirty="0" err="1" smtClean="0"/>
              <a:t>Perceptron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Validation : three-fold cross validation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dical_cub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medical_cube</Template>
  <TotalTime>793</TotalTime>
  <Words>537</Words>
  <Application>Microsoft Office PowerPoint</Application>
  <PresentationFormat>On-screen Show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medical_cube</vt:lpstr>
      <vt:lpstr>Visio</vt:lpstr>
      <vt:lpstr>Multilevel Wavelet Packet Entropy  </vt:lpstr>
      <vt:lpstr>Introduction</vt:lpstr>
      <vt:lpstr>Introduction</vt:lpstr>
      <vt:lpstr>Introduction</vt:lpstr>
      <vt:lpstr>Wavelet Entropy</vt:lpstr>
      <vt:lpstr>Wavelet Packet Entropy</vt:lpstr>
      <vt:lpstr>Material &amp; Method</vt:lpstr>
      <vt:lpstr>Material and Method</vt:lpstr>
      <vt:lpstr>Material and Method</vt:lpstr>
      <vt:lpstr>Results and Discussion</vt:lpstr>
      <vt:lpstr>Results and Discussion</vt:lpstr>
      <vt:lpstr>Results and Discussion</vt:lpstr>
      <vt:lpstr>Results and Discussion</vt:lpstr>
      <vt:lpstr>Conclusion</vt:lpstr>
      <vt:lpstr>Selected references</vt:lpstr>
      <vt:lpstr>Multilevel Wavelet entropy</vt:lpstr>
      <vt:lpstr>Multilevel Wavelet entropy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Multilevel Wavelet Packet Entropy  </dc:title>
  <dc:creator>Admin</dc:creator>
  <cp:lastModifiedBy>Achmad Rizal</cp:lastModifiedBy>
  <cp:revision>5</cp:revision>
  <dcterms:created xsi:type="dcterms:W3CDTF">2006-08-16T00:00:00Z</dcterms:created>
  <dcterms:modified xsi:type="dcterms:W3CDTF">2017-11-22T02:27:56Z</dcterms:modified>
</cp:coreProperties>
</file>